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D79BC-64AF-40B1-A757-1856EFEF57B0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ACB1F-FA2D-400C-B8AE-61194C87F49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20E56-9A81-4F8E-BD63-BB7F123ECC7B}" type="slidenum">
              <a:rPr lang="nl-NL"/>
              <a:pPr/>
              <a:t>3</a:t>
            </a:fld>
            <a:endParaRPr 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FFB14-A045-48E8-AF11-23888ACC9BAE}" type="slidenum">
              <a:rPr lang="nl-NL"/>
              <a:pPr/>
              <a:t>5</a:t>
            </a:fld>
            <a:endParaRPr lang="nl-NL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585E4-995A-4B1E-A4B5-E6B17E67554A}" type="slidenum">
              <a:rPr lang="nl-NL"/>
              <a:pPr/>
              <a:t>7</a:t>
            </a:fld>
            <a:endParaRPr lang="nl-NL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C007-0FA0-4620-9E2C-6E79E6B53B62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6189B-56B8-4E99-B542-8AC5D89BD39F}" type="slidenum">
              <a:rPr lang="nl-NL"/>
              <a:pPr/>
              <a:t>15</a:t>
            </a:fld>
            <a:endParaRPr lang="nl-NL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579C-9D48-4EA0-AB53-B4B9094D95E8}" type="datetimeFigureOut">
              <a:rPr lang="nl-NL" smtClean="0"/>
              <a:t>13-12-2014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1A5C-F98E-45AB-B24B-A3446B7B18BE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voorbiologie.nl/index.php?cat=9&amp;id=1361&amp;par=1380&amp;sub=1381" TargetMode="External"/><Relationship Id="rId2" Type="http://schemas.openxmlformats.org/officeDocument/2006/relationships/hyperlink" Target="http://www.10voorbiologie.nl/index.php?cat=9&amp;id=1361&amp;par=1383&amp;sub=13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10voorbiologie.nl/index.php?cat=9&amp;id=1361&amp;par=1380&amp;sub=138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10voorbiologie.nl/index.php?cat=9&amp;id=945&amp;par=94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voorbiologie.nl/index.php?cat=9&amp;id=945&amp;par=946&amp;sub=947" TargetMode="External"/><Relationship Id="rId2" Type="http://schemas.openxmlformats.org/officeDocument/2006/relationships/hyperlink" Target="http://www.10voorbiologie.nl/index.php?cat=9&amp;id=1490&amp;par=1545&amp;sub=15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plek.org/animaties/celtotaal/bacteriofaagx.html" TargetMode="External"/><Relationship Id="rId5" Type="http://schemas.openxmlformats.org/officeDocument/2006/relationships/hyperlink" Target="http://www.bioplek.org/animaties/celtotaal/bacteriofaag.html" TargetMode="External"/><Relationship Id="rId4" Type="http://schemas.openxmlformats.org/officeDocument/2006/relationships/hyperlink" Target="http://www.10voorbiologie.nl/index.php?cat=9&amp;id=1397&amp;par=1407&amp;sub=14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urinformatie.nl/nnm.dossiers/natuurdatabase.nl/i002510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rmAutofit fontScale="90000"/>
          </a:bodyPr>
          <a:lstStyle/>
          <a:p>
            <a:pPr fontAlgn="t"/>
            <a:r>
              <a:rPr lang="nl-NL" sz="2200" b="1" dirty="0" smtClean="0"/>
              <a:t>Hoofdstuk 43: Biodiversiteit: ordening en evolutie</a:t>
            </a:r>
            <a:br>
              <a:rPr lang="nl-NL" sz="2200" b="1" dirty="0" smtClean="0"/>
            </a:br>
            <a:r>
              <a:rPr lang="nl-NL" sz="2200" b="1" dirty="0" smtClean="0"/>
              <a:t>Nieuw: F2 in het CE, mag in SE; ook F3, dat moet in het SE.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000" b="1" dirty="0" smtClean="0"/>
              <a:t>Lieveheersbeestjes</a:t>
            </a:r>
            <a:r>
              <a:rPr lang="nl-NL" sz="2000" dirty="0" smtClean="0"/>
              <a:t>: Aaibaar zijn ze zeker, maar het zijn ook felle rovers, die </a:t>
            </a:r>
          </a:p>
          <a:p>
            <a:pPr>
              <a:buNone/>
            </a:pPr>
            <a:r>
              <a:rPr lang="nl-NL" sz="2000" dirty="0" smtClean="0"/>
              <a:t>grote aantallen bladluizen  verorberen. </a:t>
            </a:r>
          </a:p>
          <a:p>
            <a:pPr>
              <a:buNone/>
            </a:pPr>
            <a:r>
              <a:rPr lang="nl-NL" sz="2000" dirty="0" smtClean="0"/>
              <a:t>Aan de stippen kun je zien hoe oud ze zijn?  Dat is een </a:t>
            </a:r>
            <a:r>
              <a:rPr lang="nl-NL" sz="2000" b="1" dirty="0" smtClean="0"/>
              <a:t>fabeltje</a:t>
            </a:r>
            <a:r>
              <a:rPr lang="nl-NL" sz="2000" dirty="0" smtClean="0"/>
              <a:t>. </a:t>
            </a:r>
          </a:p>
          <a:p>
            <a:pPr>
              <a:buNone/>
            </a:pPr>
            <a:r>
              <a:rPr lang="nl-NL" sz="2000" b="1" dirty="0" smtClean="0"/>
              <a:t>Het zijn allemaal verschillende ondersoorten</a:t>
            </a:r>
            <a:r>
              <a:rPr lang="nl-NL" sz="2000" dirty="0" smtClean="0"/>
              <a:t>.</a:t>
            </a:r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2000" dirty="0"/>
          </a:p>
        </p:txBody>
      </p:sp>
      <p:pic>
        <p:nvPicPr>
          <p:cNvPr id="4" name="Afbeelding 3" descr="lieveheersbeestj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411480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Rijken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r>
              <a:rPr lang="nl-NL" sz="2000" dirty="0" smtClean="0"/>
              <a:t>Rijken worden verder onderverdeeld. Eerst in </a:t>
            </a:r>
            <a:r>
              <a:rPr lang="nl-NL" sz="2000" b="1" dirty="0" smtClean="0"/>
              <a:t>stammen</a:t>
            </a:r>
            <a:r>
              <a:rPr lang="nl-NL" sz="2000" dirty="0" smtClean="0"/>
              <a:t> (zoals </a:t>
            </a:r>
            <a:r>
              <a:rPr lang="nl-NL" sz="2000" dirty="0" err="1" smtClean="0"/>
              <a:t>chordadieren</a:t>
            </a:r>
            <a:r>
              <a:rPr lang="nl-NL" sz="2000" dirty="0" smtClean="0"/>
              <a:t>, waartoe ook de </a:t>
            </a:r>
            <a:r>
              <a:rPr lang="nl-NL" sz="2000" dirty="0" err="1" smtClean="0"/>
              <a:t>gewervelden</a:t>
            </a:r>
            <a:r>
              <a:rPr lang="nl-NL" sz="2000" dirty="0" smtClean="0"/>
              <a:t> behoren), </a:t>
            </a:r>
            <a:r>
              <a:rPr lang="nl-NL" sz="2000" b="1" dirty="0" smtClean="0"/>
              <a:t>klassen</a:t>
            </a:r>
            <a:r>
              <a:rPr lang="nl-NL" sz="2000" dirty="0" smtClean="0"/>
              <a:t> (zoals zoogdieren, reptielen, vissen), dan </a:t>
            </a:r>
            <a:r>
              <a:rPr lang="nl-NL" sz="2000" b="1" dirty="0" smtClean="0"/>
              <a:t>orden</a:t>
            </a:r>
            <a:r>
              <a:rPr lang="nl-NL" sz="2000" dirty="0" smtClean="0"/>
              <a:t> (zoals roofdieren en hoefdieren). Orden worden verdeeld in </a:t>
            </a:r>
            <a:r>
              <a:rPr lang="nl-NL" sz="2000" b="1" dirty="0" smtClean="0"/>
              <a:t>families</a:t>
            </a:r>
            <a:r>
              <a:rPr lang="nl-NL" sz="2000" dirty="0" smtClean="0"/>
              <a:t>, bijvoorbeeld de </a:t>
            </a:r>
            <a:r>
              <a:rPr lang="nl-NL" sz="2000" dirty="0" err="1" smtClean="0"/>
              <a:t>katachtigen</a:t>
            </a:r>
            <a:r>
              <a:rPr lang="nl-NL" sz="2000" dirty="0" smtClean="0"/>
              <a:t> of de </a:t>
            </a:r>
            <a:r>
              <a:rPr lang="nl-NL" sz="2000" dirty="0" err="1" smtClean="0"/>
              <a:t>paardachtigen</a:t>
            </a:r>
            <a:r>
              <a:rPr lang="nl-NL" sz="2000" dirty="0" smtClean="0"/>
              <a:t>. Families bestaan uit </a:t>
            </a:r>
            <a:r>
              <a:rPr lang="nl-NL" sz="2000" b="1" dirty="0" smtClean="0"/>
              <a:t>geslachten</a:t>
            </a:r>
            <a:r>
              <a:rPr lang="nl-NL" sz="2000" dirty="0" smtClean="0"/>
              <a:t> (</a:t>
            </a:r>
            <a:r>
              <a:rPr lang="nl-NL" sz="2000" dirty="0" err="1" smtClean="0"/>
              <a:t>panterachtigen</a:t>
            </a:r>
            <a:r>
              <a:rPr lang="nl-NL" sz="2000" dirty="0" smtClean="0"/>
              <a:t>, katten) en die zijn opgebouwd uit </a:t>
            </a:r>
            <a:r>
              <a:rPr lang="nl-NL" sz="2000" b="1" dirty="0" smtClean="0"/>
              <a:t>soorten</a:t>
            </a:r>
            <a:r>
              <a:rPr lang="nl-NL" sz="2000" dirty="0" smtClean="0"/>
              <a:t> (tijger, leeuw).</a:t>
            </a:r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/>
          </a:p>
        </p:txBody>
      </p:sp>
      <p:pic>
        <p:nvPicPr>
          <p:cNvPr id="4" name="Afbeelding 3" descr="ordening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73" y="3068960"/>
            <a:ext cx="864096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43.3.1. Bacteriën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Bacteriën zijn de meest talrijke organismen op aarde, met ook nog eens de meeste variatie in hun levenswijze. De </a:t>
            </a:r>
            <a:r>
              <a:rPr lang="nl-NL" sz="2400" b="1" dirty="0" smtClean="0"/>
              <a:t>meeste soorten zijn </a:t>
            </a:r>
            <a:r>
              <a:rPr lang="nl-NL" sz="2400" b="1" dirty="0" err="1" smtClean="0"/>
              <a:t>heterotroof</a:t>
            </a:r>
            <a:r>
              <a:rPr lang="nl-NL" sz="2400" dirty="0" smtClean="0"/>
              <a:t> (ze voeden zich met </a:t>
            </a:r>
            <a:r>
              <a:rPr lang="nl-NL" sz="2400" b="1" dirty="0" smtClean="0"/>
              <a:t>organische stoffen</a:t>
            </a:r>
            <a:r>
              <a:rPr lang="nl-NL" sz="2400" dirty="0" smtClean="0"/>
              <a:t>). Sommige soorten zijn </a:t>
            </a:r>
            <a:r>
              <a:rPr lang="nl-NL" sz="2400" dirty="0" err="1" smtClean="0">
                <a:hlinkClick r:id="rId2"/>
              </a:rPr>
              <a:t>autotroof</a:t>
            </a:r>
            <a:r>
              <a:rPr lang="nl-NL" sz="2400" dirty="0" smtClean="0"/>
              <a:t>: ze kunnen zelf hun organische opbouwen - soms met </a:t>
            </a:r>
            <a:r>
              <a:rPr lang="nl-NL" sz="2400" dirty="0" smtClean="0">
                <a:hlinkClick r:id="rId3"/>
              </a:rPr>
              <a:t>lichtenergie</a:t>
            </a:r>
            <a:r>
              <a:rPr lang="nl-NL" sz="2400" dirty="0" smtClean="0"/>
              <a:t>, zoals planten dat ook doen, andere soorten </a:t>
            </a:r>
            <a:r>
              <a:rPr lang="nl-NL" sz="2400" b="1" dirty="0" smtClean="0"/>
              <a:t>gebruiken energie uit </a:t>
            </a:r>
            <a:r>
              <a:rPr lang="nl-NL" sz="2400" dirty="0" smtClean="0">
                <a:hlinkClick r:id="rId4"/>
              </a:rPr>
              <a:t>chemische reacties</a:t>
            </a:r>
            <a:r>
              <a:rPr lang="nl-NL" sz="2400" dirty="0" smtClean="0"/>
              <a:t>.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1800" i="1" dirty="0" smtClean="0"/>
              <a:t>De 3 meest voorkomende </a:t>
            </a:r>
          </a:p>
          <a:p>
            <a:pPr>
              <a:buNone/>
            </a:pPr>
            <a:r>
              <a:rPr lang="nl-NL" sz="1800" i="1" dirty="0" smtClean="0"/>
              <a:t>bacterievormen: </a:t>
            </a:r>
          </a:p>
          <a:p>
            <a:pPr>
              <a:buNone/>
            </a:pPr>
            <a:r>
              <a:rPr lang="nl-NL" sz="1800" i="1" dirty="0" smtClean="0"/>
              <a:t>a = </a:t>
            </a:r>
            <a:r>
              <a:rPr lang="nl-NL" sz="1800" i="1" dirty="0" err="1" smtClean="0"/>
              <a:t>Coccen</a:t>
            </a:r>
            <a:r>
              <a:rPr lang="nl-NL" sz="1800" i="1" dirty="0" smtClean="0"/>
              <a:t> (bolvormig);</a:t>
            </a:r>
          </a:p>
          <a:p>
            <a:pPr>
              <a:buNone/>
            </a:pPr>
            <a:r>
              <a:rPr lang="nl-NL" sz="1800" i="1" dirty="0" smtClean="0"/>
              <a:t>b = </a:t>
            </a:r>
            <a:r>
              <a:rPr lang="nl-NL" sz="1800" i="1" dirty="0" err="1" smtClean="0"/>
              <a:t>Bacilli</a:t>
            </a:r>
            <a:r>
              <a:rPr lang="nl-NL" sz="1800" i="1" dirty="0" smtClean="0"/>
              <a:t> (staafjes);</a:t>
            </a:r>
          </a:p>
          <a:p>
            <a:pPr>
              <a:buNone/>
            </a:pPr>
            <a:r>
              <a:rPr lang="nl-NL" sz="1800" i="1" dirty="0" smtClean="0"/>
              <a:t>c = Spirocheten (spiraalvormig)</a:t>
            </a:r>
            <a:endParaRPr lang="nl-NL" sz="1800" dirty="0"/>
          </a:p>
        </p:txBody>
      </p:sp>
      <p:pic>
        <p:nvPicPr>
          <p:cNvPr id="5" name="Afbeelding 4" descr="bacteriën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645024"/>
            <a:ext cx="4739680" cy="23540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/>
              <a:t>43.3.2. Schimmels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Meeste mensen vinden schimmels vies, denkend aan rottende vruchten, vermolmde boomstammen en enge ziekten. Sommige mensen denken dat schimmels een soort planten zijn.  Kletskoek natuurlijk.</a:t>
            </a:r>
            <a:br>
              <a:rPr lang="nl-NL" sz="2000" dirty="0" smtClean="0"/>
            </a:br>
            <a:r>
              <a:rPr lang="nl-NL" sz="2000" dirty="0" smtClean="0"/>
              <a:t>Schimmels vormen echter een </a:t>
            </a:r>
            <a:r>
              <a:rPr lang="nl-NL" sz="2000" b="1" dirty="0" smtClean="0"/>
              <a:t>afzonderlijk Rijk </a:t>
            </a:r>
            <a:r>
              <a:rPr lang="nl-NL" sz="2000" dirty="0" smtClean="0"/>
              <a:t>en hebben weinig met planten te maken. Alle schimmels zijn </a:t>
            </a:r>
            <a:r>
              <a:rPr lang="nl-NL" sz="2000" b="1" dirty="0" err="1" smtClean="0"/>
              <a:t>heterotroof</a:t>
            </a:r>
            <a:r>
              <a:rPr lang="nl-NL" sz="2000" dirty="0" smtClean="0"/>
              <a:t> </a:t>
            </a:r>
            <a:r>
              <a:rPr lang="nl-NL" sz="2000" b="1" dirty="0" smtClean="0"/>
              <a:t>en moeten zich dus met organisch materiaal voeden</a:t>
            </a:r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/>
          </a:p>
        </p:txBody>
      </p:sp>
      <p:pic>
        <p:nvPicPr>
          <p:cNvPr id="4" name="Afbeelding 3" descr="schimmels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4487010" cy="3200734"/>
          </a:xfrm>
          <a:prstGeom prst="rect">
            <a:avLst/>
          </a:prstGeom>
        </p:spPr>
      </p:pic>
      <p:pic>
        <p:nvPicPr>
          <p:cNvPr id="5" name="Afbeelding 4" descr="schimmel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20645"/>
            <a:ext cx="3032178" cy="29166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43.3.3. Planten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nl-NL" sz="2400" dirty="0" smtClean="0"/>
              <a:t>Cellen van </a:t>
            </a:r>
            <a:r>
              <a:rPr lang="nl-NL" sz="2400" dirty="0" smtClean="0">
                <a:hlinkClick r:id="rId2"/>
              </a:rPr>
              <a:t>planten</a:t>
            </a:r>
            <a:r>
              <a:rPr lang="nl-NL" sz="2400" dirty="0" smtClean="0"/>
              <a:t> hebben een </a:t>
            </a:r>
            <a:r>
              <a:rPr lang="nl-NL" sz="2400" b="1" dirty="0" smtClean="0"/>
              <a:t>celwand van cellulose </a:t>
            </a:r>
          </a:p>
          <a:p>
            <a:pPr fontAlgn="t"/>
            <a:r>
              <a:rPr lang="nl-NL" sz="2400" dirty="0" smtClean="0"/>
              <a:t>Beschikken altijd over cellen met bladgroen: </a:t>
            </a:r>
            <a:r>
              <a:rPr lang="nl-NL" sz="2400" b="1" dirty="0" err="1" smtClean="0"/>
              <a:t>Autotroof</a:t>
            </a:r>
            <a:r>
              <a:rPr lang="nl-NL" sz="2400" dirty="0" smtClean="0"/>
              <a:t>.</a:t>
            </a:r>
          </a:p>
          <a:p>
            <a:pPr fontAlgn="t"/>
            <a:r>
              <a:rPr lang="nl-NL" sz="2400" dirty="0" smtClean="0"/>
              <a:t>Planten kunnen eencellig zijn of heel eenvoudig gebouwd, zoals </a:t>
            </a:r>
            <a:r>
              <a:rPr lang="nl-NL" sz="2400" b="1" dirty="0" smtClean="0"/>
              <a:t>wieren</a:t>
            </a:r>
            <a:r>
              <a:rPr lang="nl-NL" sz="2400" dirty="0" smtClean="0"/>
              <a:t> (algen). Veel planten hebben wortels, stengels en bladeren. Dat zijn de mossen, </a:t>
            </a:r>
          </a:p>
          <a:p>
            <a:pPr fontAlgn="t">
              <a:buNone/>
            </a:pPr>
            <a:r>
              <a:rPr lang="nl-NL" sz="2400" dirty="0" smtClean="0"/>
              <a:t>	de varens en de zaadplanten. </a:t>
            </a:r>
            <a:br>
              <a:rPr lang="nl-NL" sz="2400" dirty="0" smtClean="0"/>
            </a:br>
            <a:r>
              <a:rPr lang="nl-NL" sz="2400" dirty="0" smtClean="0"/>
              <a:t>Wieren, mossen en varens </a:t>
            </a:r>
          </a:p>
          <a:p>
            <a:pPr fontAlgn="t">
              <a:buNone/>
            </a:pPr>
            <a:r>
              <a:rPr lang="nl-NL" sz="2400" dirty="0" smtClean="0"/>
              <a:t>	planten zich voort met </a:t>
            </a:r>
          </a:p>
          <a:p>
            <a:pPr fontAlgn="t">
              <a:buNone/>
            </a:pPr>
            <a:r>
              <a:rPr lang="nl-NL" sz="2400" dirty="0" smtClean="0"/>
              <a:t>	eencellige </a:t>
            </a:r>
            <a:r>
              <a:rPr lang="nl-NL" sz="2400" b="1" dirty="0" smtClean="0"/>
              <a:t>sporen</a:t>
            </a:r>
            <a:r>
              <a:rPr lang="nl-NL" sz="2400" dirty="0" smtClean="0"/>
              <a:t>, de hoger </a:t>
            </a:r>
          </a:p>
          <a:p>
            <a:pPr fontAlgn="t">
              <a:buNone/>
            </a:pPr>
            <a:r>
              <a:rPr lang="nl-NL" sz="2400" dirty="0" smtClean="0"/>
              <a:t>	ontwikkelde zaadplanten doen </a:t>
            </a:r>
          </a:p>
          <a:p>
            <a:pPr fontAlgn="t">
              <a:buNone/>
            </a:pPr>
            <a:r>
              <a:rPr lang="nl-NL" sz="2400" dirty="0" smtClean="0"/>
              <a:t>	dat met </a:t>
            </a:r>
            <a:r>
              <a:rPr lang="nl-NL" sz="2400" b="1" dirty="0" smtClean="0"/>
              <a:t>zaden. </a:t>
            </a:r>
            <a:r>
              <a:rPr lang="nl-NL" sz="2400" dirty="0" smtClean="0"/>
              <a:t>Een zaad bevat een </a:t>
            </a:r>
          </a:p>
          <a:p>
            <a:pPr fontAlgn="t">
              <a:buNone/>
            </a:pPr>
            <a:r>
              <a:rPr lang="nl-NL" sz="2400" dirty="0" smtClean="0"/>
              <a:t>	</a:t>
            </a:r>
            <a:r>
              <a:rPr lang="nl-NL" sz="2400" b="1" dirty="0" smtClean="0"/>
              <a:t>kiemplantje</a:t>
            </a:r>
            <a:r>
              <a:rPr lang="nl-NL" sz="2400" dirty="0" smtClean="0"/>
              <a:t> met wat reservevoedsel</a:t>
            </a:r>
          </a:p>
          <a:p>
            <a:pPr>
              <a:buNone/>
            </a:pPr>
            <a:endParaRPr lang="nl-NL" sz="1800" i="1" dirty="0" smtClean="0"/>
          </a:p>
          <a:p>
            <a:pPr>
              <a:buNone/>
            </a:pPr>
            <a:endParaRPr lang="nl-NL" sz="1800" i="1" dirty="0" smtClean="0"/>
          </a:p>
          <a:p>
            <a:pPr>
              <a:buNone/>
            </a:pPr>
            <a:r>
              <a:rPr lang="nl-NL" sz="1800" i="1" dirty="0" smtClean="0"/>
              <a:t>Overzicht van het plantenrijk</a:t>
            </a:r>
            <a:endParaRPr lang="nl-NL" sz="1800" dirty="0" smtClean="0"/>
          </a:p>
          <a:p>
            <a:pPr>
              <a:buNone/>
            </a:pPr>
            <a:endParaRPr lang="nl-NL" sz="2400" dirty="0"/>
          </a:p>
        </p:txBody>
      </p:sp>
      <p:pic>
        <p:nvPicPr>
          <p:cNvPr id="4" name="Afbeelding 3" descr="Plantenrijk overzic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348880"/>
            <a:ext cx="3965502" cy="40038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/>
              <a:t>43.3.4. Dieren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Dieren: geen celwanden en geen bladgroen. Altijd </a:t>
            </a:r>
            <a:r>
              <a:rPr lang="nl-NL" sz="2000" b="1" dirty="0" err="1" smtClean="0"/>
              <a:t>heterotroof</a:t>
            </a:r>
            <a:r>
              <a:rPr lang="nl-NL" sz="2000" dirty="0" smtClean="0"/>
              <a:t> en moeten, als ze niet heel klein zijn, voor hun stevigheid een of andere vorm van een </a:t>
            </a:r>
            <a:r>
              <a:rPr lang="nl-NL" sz="2000" b="1" dirty="0" smtClean="0"/>
              <a:t>skelet</a:t>
            </a:r>
            <a:r>
              <a:rPr lang="nl-NL" sz="2000" dirty="0" smtClean="0"/>
              <a:t> hebben. Vaak zit dat aan de buitenkant (zoals schelpdieren en insecten). Alleen de </a:t>
            </a:r>
            <a:r>
              <a:rPr lang="nl-NL" sz="2000" b="1" dirty="0" smtClean="0"/>
              <a:t>gewervelde</a:t>
            </a:r>
            <a:r>
              <a:rPr lang="nl-NL" sz="2000" dirty="0" smtClean="0"/>
              <a:t> dieren hebben een </a:t>
            </a:r>
            <a:r>
              <a:rPr lang="nl-NL" sz="2000" b="1" dirty="0" smtClean="0"/>
              <a:t>inwendig skelet</a:t>
            </a:r>
            <a:r>
              <a:rPr lang="nl-NL" sz="2000" dirty="0" smtClean="0"/>
              <a:t>.</a:t>
            </a:r>
          </a:p>
          <a:p>
            <a:pPr>
              <a:buNone/>
            </a:pPr>
            <a:r>
              <a:rPr lang="nl-NL" sz="1800" i="1" dirty="0" smtClean="0"/>
              <a:t>Indeling van het dierenrijk (tegelijk ook een afspiegeling van de evolutie)</a:t>
            </a:r>
            <a:endParaRPr lang="nl-NL" sz="18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/>
          </a:p>
        </p:txBody>
      </p:sp>
      <p:pic>
        <p:nvPicPr>
          <p:cNvPr id="4" name="Afbeelding 3" descr="dierenrijk inde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6408712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43.4. Virussen</a:t>
            </a:r>
            <a:endParaRPr lang="nl-NL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dirty="0" err="1"/>
              <a:t>Vallen</a:t>
            </a:r>
            <a:r>
              <a:rPr lang="en-US" sz="2400" dirty="0"/>
              <a:t> </a:t>
            </a:r>
            <a:r>
              <a:rPr lang="en-US" sz="2400" dirty="0" err="1"/>
              <a:t>buiten</a:t>
            </a:r>
            <a:r>
              <a:rPr lang="en-US" sz="2400" dirty="0"/>
              <a:t> </a:t>
            </a:r>
            <a:r>
              <a:rPr lang="en-US" sz="2400" dirty="0" err="1"/>
              <a:t>ordening</a:t>
            </a:r>
            <a:r>
              <a:rPr lang="en-US" sz="2400" dirty="0"/>
              <a:t> 4 </a:t>
            </a:r>
            <a:r>
              <a:rPr lang="en-US" sz="2400" dirty="0" err="1"/>
              <a:t>Rijken</a:t>
            </a:r>
            <a:endParaRPr lang="en-US" sz="2400" dirty="0"/>
          </a:p>
          <a:p>
            <a:pPr>
              <a:lnSpc>
                <a:spcPct val="80000"/>
              </a:lnSpc>
              <a:buNone/>
            </a:pPr>
            <a:r>
              <a:rPr lang="en-US" sz="2400" dirty="0" err="1"/>
              <a:t>Waarom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1.  Erg </a:t>
            </a:r>
            <a:r>
              <a:rPr lang="en-US" sz="2400" dirty="0" err="1"/>
              <a:t>klein</a:t>
            </a:r>
            <a:r>
              <a:rPr lang="en-US" sz="2400" dirty="0"/>
              <a:t> (</a:t>
            </a:r>
            <a:r>
              <a:rPr lang="en-US" sz="2400" dirty="0" err="1"/>
              <a:t>zichtbaar</a:t>
            </a:r>
            <a:r>
              <a:rPr lang="en-US" sz="2400" dirty="0"/>
              <a:t> met </a:t>
            </a:r>
            <a:r>
              <a:rPr lang="en-US" sz="2400" dirty="0" err="1"/>
              <a:t>elektronenmicroscoop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2.  </a:t>
            </a:r>
            <a:r>
              <a:rPr lang="en-US" sz="2400" dirty="0" err="1"/>
              <a:t>Bestaat</a:t>
            </a:r>
            <a:r>
              <a:rPr lang="en-US" sz="2400" dirty="0"/>
              <a:t> </a:t>
            </a:r>
            <a:r>
              <a:rPr lang="en-US" sz="2400" dirty="0" err="1"/>
              <a:t>uit</a:t>
            </a:r>
            <a:r>
              <a:rPr lang="en-US" sz="2400" dirty="0"/>
              <a:t> </a:t>
            </a:r>
            <a:r>
              <a:rPr lang="en-US" sz="2400" dirty="0" err="1"/>
              <a:t>omhulsel</a:t>
            </a:r>
            <a:r>
              <a:rPr lang="en-US" sz="2400" dirty="0"/>
              <a:t> van </a:t>
            </a:r>
            <a:r>
              <a:rPr lang="en-US" sz="2400" dirty="0" err="1"/>
              <a:t>eiwitten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3.  In virus of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streng</a:t>
            </a:r>
            <a:r>
              <a:rPr lang="en-US" sz="2400" dirty="0"/>
              <a:t> DNA of RNA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4.  </a:t>
            </a:r>
            <a:r>
              <a:rPr lang="en-US" sz="2400" dirty="0" err="1"/>
              <a:t>Geen</a:t>
            </a:r>
            <a:r>
              <a:rPr lang="en-US" sz="2400" dirty="0"/>
              <a:t> </a:t>
            </a:r>
            <a:r>
              <a:rPr lang="en-US" sz="2400" dirty="0" err="1"/>
              <a:t>cytoplasma</a:t>
            </a:r>
            <a:r>
              <a:rPr lang="en-US" sz="2400" dirty="0"/>
              <a:t> of </a:t>
            </a:r>
            <a:r>
              <a:rPr lang="en-US" sz="2400" dirty="0" err="1"/>
              <a:t>kernplasma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5.  </a:t>
            </a:r>
            <a:r>
              <a:rPr lang="en-US" sz="2400" dirty="0" err="1"/>
              <a:t>Niet</a:t>
            </a:r>
            <a:r>
              <a:rPr lang="en-US" sz="2400" dirty="0"/>
              <a:t> in </a:t>
            </a:r>
            <a:r>
              <a:rPr lang="en-US" sz="2400" dirty="0" err="1"/>
              <a:t>staat</a:t>
            </a:r>
            <a:r>
              <a:rPr lang="en-US" sz="2400" dirty="0"/>
              <a:t> </a:t>
            </a:r>
            <a:r>
              <a:rPr lang="en-US" sz="2400" dirty="0" err="1"/>
              <a:t>zich</a:t>
            </a:r>
            <a:r>
              <a:rPr lang="en-US" sz="2400" dirty="0"/>
              <a:t> </a:t>
            </a:r>
            <a:r>
              <a:rPr lang="en-US" sz="2400" dirty="0" err="1"/>
              <a:t>zelfstandig</a:t>
            </a:r>
            <a:r>
              <a:rPr lang="en-US" sz="2400" dirty="0"/>
              <a:t> </a:t>
            </a:r>
            <a:r>
              <a:rPr lang="en-US" sz="2400" dirty="0" err="1"/>
              <a:t>voort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planten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6.  </a:t>
            </a:r>
            <a:r>
              <a:rPr lang="en-US" sz="2400" dirty="0" err="1"/>
              <a:t>Specifieke</a:t>
            </a:r>
            <a:r>
              <a:rPr lang="en-US" sz="2400" dirty="0"/>
              <a:t> </a:t>
            </a:r>
            <a:r>
              <a:rPr lang="en-US" sz="2400" dirty="0" err="1"/>
              <a:t>gastheer</a:t>
            </a:r>
            <a:r>
              <a:rPr lang="en-US" sz="2400" dirty="0"/>
              <a:t> </a:t>
            </a:r>
            <a:r>
              <a:rPr lang="en-US" sz="2400" dirty="0" err="1"/>
              <a:t>nodig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7.  </a:t>
            </a:r>
            <a:r>
              <a:rPr lang="en-US" sz="2400" dirty="0" err="1"/>
              <a:t>Gastheercel</a:t>
            </a:r>
            <a:r>
              <a:rPr lang="en-US" sz="2400" dirty="0"/>
              <a:t> </a:t>
            </a:r>
            <a:r>
              <a:rPr lang="en-US" sz="2400" dirty="0" err="1"/>
              <a:t>vormt</a:t>
            </a:r>
            <a:r>
              <a:rPr lang="en-US" sz="2400" dirty="0"/>
              <a:t> </a:t>
            </a:r>
            <a:r>
              <a:rPr lang="en-US" sz="2400" dirty="0" err="1"/>
              <a:t>nieuwe</a:t>
            </a:r>
            <a:r>
              <a:rPr lang="en-US" sz="2400" dirty="0"/>
              <a:t> </a:t>
            </a:r>
            <a:r>
              <a:rPr lang="en-US" sz="2400" dirty="0" err="1"/>
              <a:t>virussen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8.  </a:t>
            </a:r>
            <a:r>
              <a:rPr lang="en-US" sz="2400" dirty="0" err="1"/>
              <a:t>Gastheercel</a:t>
            </a:r>
            <a:r>
              <a:rPr lang="en-US" sz="2400" dirty="0"/>
              <a:t> </a:t>
            </a:r>
            <a:r>
              <a:rPr lang="en-US" sz="2400" dirty="0" err="1"/>
              <a:t>gaat</a:t>
            </a:r>
            <a:r>
              <a:rPr lang="en-US" sz="2400" dirty="0"/>
              <a:t> </a:t>
            </a:r>
            <a:r>
              <a:rPr lang="en-US" sz="2400" dirty="0" err="1"/>
              <a:t>dood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9.  </a:t>
            </a:r>
            <a:r>
              <a:rPr lang="en-US" sz="2400" dirty="0" err="1"/>
              <a:t>Speciaal</a:t>
            </a:r>
            <a:r>
              <a:rPr lang="en-US" sz="2400" dirty="0"/>
              <a:t> </a:t>
            </a:r>
            <a:r>
              <a:rPr lang="en-US" sz="2400" dirty="0" err="1"/>
              <a:t>geval</a:t>
            </a:r>
            <a:r>
              <a:rPr lang="en-US" sz="2400" dirty="0"/>
              <a:t>: HIV-virus, </a:t>
            </a:r>
            <a:r>
              <a:rPr lang="en-US" sz="2400" dirty="0" err="1"/>
              <a:t>doodt</a:t>
            </a:r>
            <a:r>
              <a:rPr lang="en-US" sz="2400" dirty="0"/>
              <a:t> </a:t>
            </a:r>
            <a:r>
              <a:rPr lang="en-US" sz="2400" dirty="0" err="1"/>
              <a:t>witte</a:t>
            </a:r>
            <a:r>
              <a:rPr lang="en-US" sz="2400" dirty="0"/>
              <a:t> </a:t>
            </a:r>
            <a:r>
              <a:rPr lang="en-US" sz="2400" dirty="0" err="1"/>
              <a:t>bloedcellen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10. </a:t>
            </a:r>
            <a:r>
              <a:rPr lang="en-US" sz="2400" dirty="0" err="1"/>
              <a:t>Antibiotica</a:t>
            </a:r>
            <a:r>
              <a:rPr lang="en-US" sz="2400" dirty="0"/>
              <a:t> </a:t>
            </a:r>
            <a:r>
              <a:rPr lang="en-US" sz="2400" dirty="0" err="1"/>
              <a:t>helpt</a:t>
            </a:r>
            <a:r>
              <a:rPr lang="en-US" sz="2400" dirty="0"/>
              <a:t> </a:t>
            </a:r>
            <a:r>
              <a:rPr lang="en-US" sz="2400" dirty="0" err="1"/>
              <a:t>niet</a:t>
            </a:r>
            <a:r>
              <a:rPr lang="en-US" sz="2400" dirty="0"/>
              <a:t>. </a:t>
            </a:r>
            <a:r>
              <a:rPr lang="en-US" sz="2400" dirty="0" err="1"/>
              <a:t>Waarom</a:t>
            </a:r>
            <a:r>
              <a:rPr lang="en-US" sz="2400" dirty="0"/>
              <a:t> </a:t>
            </a:r>
            <a:r>
              <a:rPr lang="en-US" sz="2400" dirty="0" err="1"/>
              <a:t>niet</a:t>
            </a:r>
            <a:r>
              <a:rPr lang="en-US" sz="2400" dirty="0"/>
              <a:t>?</a:t>
            </a:r>
            <a:endParaRPr lang="nl-NL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/>
              <a:t>43.4. Virussen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We weten niet hoe en wanneer virussen zijn ontstaan. Er zijn geen fossielen van. Vermoedelijk nakomelingen van </a:t>
            </a:r>
            <a:r>
              <a:rPr lang="nl-NL" sz="2400" b="1" dirty="0" smtClean="0"/>
              <a:t>parasitaire </a:t>
            </a:r>
            <a:r>
              <a:rPr lang="nl-NL" sz="2400" b="1" dirty="0" smtClean="0">
                <a:hlinkClick r:id="rId2"/>
              </a:rPr>
              <a:t>bacteriën</a:t>
            </a:r>
            <a:r>
              <a:rPr lang="nl-NL" sz="2400" dirty="0" smtClean="0"/>
              <a:t>, die hun voortplanting hebben ’uitbesteed’ aan hun gastheer(cel)</a:t>
            </a:r>
          </a:p>
          <a:p>
            <a:r>
              <a:rPr lang="nl-NL" sz="2400" dirty="0" smtClean="0"/>
              <a:t>Er zijn ook onderzoekers die denken dat het gaat om stukjes DNA die ’voor zichzelf begonnen zijn’. Hun DNA bevat alleen de </a:t>
            </a:r>
            <a:r>
              <a:rPr lang="nl-NL" sz="2400" b="1" dirty="0" smtClean="0"/>
              <a:t>genen</a:t>
            </a:r>
            <a:r>
              <a:rPr lang="nl-NL" sz="2400" dirty="0" smtClean="0"/>
              <a:t>, die nodig zijn </a:t>
            </a:r>
            <a:r>
              <a:rPr lang="nl-NL" sz="2400" b="1" dirty="0" smtClean="0"/>
              <a:t>om de juiste gastheercel te herkennen</a:t>
            </a:r>
            <a:r>
              <a:rPr lang="nl-NL" sz="2400" dirty="0" smtClean="0"/>
              <a:t>, om daarin binnen te dringen en om die cel te dwingen het virus te vermeerderen. </a:t>
            </a:r>
            <a:r>
              <a:rPr lang="nl-NL" sz="2400" dirty="0" smtClean="0">
                <a:hlinkClick r:id="rId3"/>
              </a:rPr>
              <a:t>Virussen</a:t>
            </a:r>
            <a:r>
              <a:rPr lang="nl-NL" sz="2400" dirty="0" smtClean="0"/>
              <a:t> zijn dus altijd </a:t>
            </a:r>
            <a:r>
              <a:rPr lang="nl-NL" sz="2400" dirty="0" smtClean="0">
                <a:hlinkClick r:id="rId4"/>
              </a:rPr>
              <a:t>parasieten</a:t>
            </a:r>
            <a:r>
              <a:rPr lang="nl-NL" sz="2400" dirty="0" smtClean="0"/>
              <a:t>. </a:t>
            </a:r>
          </a:p>
          <a:p>
            <a:r>
              <a:rPr lang="nl-NL" sz="2400" dirty="0" smtClean="0"/>
              <a:t>Virussen kunnen voorkomen in/op mensen, dieren, planten en bacteriën. In het laatste geval heten ze bacteriofagen (=bacterievreters). </a:t>
            </a:r>
          </a:p>
          <a:p>
            <a:r>
              <a:rPr lang="nl-NL" sz="2400" dirty="0" smtClean="0"/>
              <a:t>Bekijk de </a:t>
            </a:r>
            <a:r>
              <a:rPr lang="nl-NL" sz="2400" dirty="0" smtClean="0">
                <a:hlinkClick r:id="rId5"/>
              </a:rPr>
              <a:t>animatie</a:t>
            </a:r>
            <a:r>
              <a:rPr lang="nl-NL" sz="2400" dirty="0" smtClean="0"/>
              <a:t> op </a:t>
            </a:r>
            <a:r>
              <a:rPr lang="nl-NL" sz="2400" dirty="0" err="1" smtClean="0"/>
              <a:t>Bioplek</a:t>
            </a:r>
            <a:r>
              <a:rPr lang="nl-NL" sz="2400" dirty="0" smtClean="0"/>
              <a:t> (klik </a:t>
            </a:r>
            <a:r>
              <a:rPr lang="nl-NL" sz="2400" dirty="0" smtClean="0">
                <a:hlinkClick r:id="rId6"/>
              </a:rPr>
              <a:t>hier</a:t>
            </a:r>
            <a:r>
              <a:rPr lang="nl-NL" sz="2400" dirty="0" smtClean="0"/>
              <a:t> voor de </a:t>
            </a:r>
            <a:r>
              <a:rPr lang="nl-NL" sz="2400" dirty="0" err="1" smtClean="0"/>
              <a:t>iPad</a:t>
            </a:r>
            <a:r>
              <a:rPr lang="nl-NL" sz="2400" dirty="0" smtClean="0"/>
              <a:t>). 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 smtClean="0"/>
              <a:t>43.2. Soort en populatie</a:t>
            </a:r>
            <a:r>
              <a:rPr lang="nl-NL" dirty="0" smtClean="0">
                <a:sym typeface="Wingdings" pitchFamily="2" charset="2"/>
              </a:rPr>
              <a:t/>
            </a:r>
            <a:br>
              <a:rPr lang="nl-NL" dirty="0" smtClean="0">
                <a:sym typeface="Wingdings" pitchFamily="2" charset="2"/>
              </a:rPr>
            </a:br>
            <a:r>
              <a:rPr lang="nl-NL" sz="3100" dirty="0" smtClean="0">
                <a:sym typeface="Wingdings" pitchFamily="2" charset="2"/>
              </a:rPr>
              <a:t>Paard en ezel vormen één soort?</a:t>
            </a:r>
            <a:endParaRPr lang="nl-NL" sz="3100" dirty="0"/>
          </a:p>
        </p:txBody>
      </p:sp>
      <p:pic>
        <p:nvPicPr>
          <p:cNvPr id="15363" name="Picture 2" descr="H:\DATA\FOTO'S 3 START PP'S\P1000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600200"/>
            <a:ext cx="8358188" cy="5043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43.2. Soort en populatie</a:t>
            </a:r>
            <a:endParaRPr lang="nl-NL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Definitie:</a:t>
            </a:r>
          </a:p>
          <a:p>
            <a:pPr>
              <a:lnSpc>
                <a:spcPct val="80000"/>
              </a:lnSpc>
            </a:pPr>
            <a:r>
              <a:rPr lang="en-US" sz="2000"/>
              <a:t>1. 	Als 2 dieren van een soort zich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	voortplanten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2.	En vruchtbare nakomelingen krijgen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Echter: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-	Indische en Afrikaanse Olifant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Dwergpoedel en Sint-Bernhardshond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Paard vrouwtje  + ezel mannetje geeft muildier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Paard mannetje + ezel vrouwtje  geeft muilezel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Vrouwelijke muildieren of muilezels zijn 	vruchtbaar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Mannelijke  muildieren of muilezels zijn 	onvruchtbaar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sz="200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Hoezo ingewikkeld?</a:t>
            </a:r>
            <a:endParaRPr lang="nl-NL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43.2. Soort en populatie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nl-NL" sz="2400" dirty="0" smtClean="0"/>
              <a:t>Een </a:t>
            </a:r>
            <a:r>
              <a:rPr lang="nl-NL" sz="2400" b="1" dirty="0" smtClean="0"/>
              <a:t>soort</a:t>
            </a:r>
            <a:r>
              <a:rPr lang="nl-NL" sz="2400" dirty="0" smtClean="0"/>
              <a:t> : groep organismen die (meestal) heel veel op elkaar lijkt en met elkaar kan </a:t>
            </a:r>
            <a:r>
              <a:rPr lang="nl-NL" sz="2400" b="1" dirty="0" smtClean="0"/>
              <a:t>voortplante</a:t>
            </a:r>
            <a:r>
              <a:rPr lang="nl-NL" sz="2400" dirty="0" smtClean="0"/>
              <a:t>n</a:t>
            </a:r>
            <a:r>
              <a:rPr lang="nl-NL" sz="2400" b="1" dirty="0" smtClean="0"/>
              <a:t>, waarna vruchtbare nak</a:t>
            </a:r>
            <a:r>
              <a:rPr lang="nl-NL" sz="2400" dirty="0" smtClean="0"/>
              <a:t>omelingen ontstaan. </a:t>
            </a:r>
          </a:p>
          <a:p>
            <a:r>
              <a:rPr lang="nl-NL" sz="2400" dirty="0" smtClean="0"/>
              <a:t>Organismen kunnen er op deze manier voor zorgen dat hun soort niet uitsterft. </a:t>
            </a:r>
            <a:r>
              <a:rPr lang="nl-NL" sz="2400" dirty="0" smtClean="0">
                <a:hlinkClick r:id="rId2"/>
              </a:rPr>
              <a:t>Alle honden</a:t>
            </a:r>
            <a:r>
              <a:rPr lang="nl-NL" sz="2400" dirty="0" smtClean="0"/>
              <a:t> behoren tot één soort. Ze stammen af van de wolf. Er zijn </a:t>
            </a:r>
            <a:r>
              <a:rPr lang="nl-NL" sz="2400" b="1" dirty="0" smtClean="0"/>
              <a:t>wel verschillende rassen</a:t>
            </a:r>
            <a:r>
              <a:rPr lang="nl-NL" sz="2400" dirty="0" smtClean="0"/>
              <a:t>. Honden van verschillende rassen kunnen qua uiterlijk wel veel verschillen, maar ze herkennen elkaar als soortgenoten. Ook alle mensen behoren tot dezelfde soort. </a:t>
            </a:r>
            <a:r>
              <a:rPr lang="nl-NL" sz="2400" b="1" dirty="0" smtClean="0"/>
              <a:t>Alle organismen van dezelfde soort kunnen wel met elkaar voortplanten, maar in werkelijkheid gebeurt dat alleen met soortgenoten die in dezelfde omgeving leven. </a:t>
            </a:r>
          </a:p>
          <a:p>
            <a:r>
              <a:rPr lang="nl-NL" sz="2400" b="1" dirty="0" smtClean="0"/>
              <a:t>Dan hebben we het over een </a:t>
            </a:r>
            <a:r>
              <a:rPr lang="nl-NL" b="1" dirty="0" smtClean="0"/>
              <a:t>populatie</a:t>
            </a:r>
            <a:r>
              <a:rPr lang="nl-NL" sz="2400" b="1" dirty="0" smtClean="0"/>
              <a:t>.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Binaire</a:t>
            </a:r>
            <a:r>
              <a:rPr lang="en-US" b="1" dirty="0"/>
              <a:t> </a:t>
            </a:r>
            <a:r>
              <a:rPr lang="en-US" b="1" dirty="0" err="1"/>
              <a:t>naamgeving</a:t>
            </a:r>
            <a:r>
              <a:rPr lang="en-US" b="1" dirty="0"/>
              <a:t> 1</a:t>
            </a:r>
            <a:endParaRPr lang="nl-NL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Binair = 2-ledige naamgeving</a:t>
            </a:r>
          </a:p>
          <a:p>
            <a:r>
              <a:rPr lang="en-US"/>
              <a:t>Soorten aangeduid met wetenschappelijke naam</a:t>
            </a:r>
          </a:p>
          <a:p>
            <a:r>
              <a:rPr lang="en-US"/>
              <a:t>Linnaeus (= zweedse bioloog)</a:t>
            </a:r>
          </a:p>
          <a:p>
            <a:r>
              <a:rPr lang="en-US"/>
              <a:t>Elke soort: geslachtsnaam + soortnaam</a:t>
            </a:r>
          </a:p>
          <a:p>
            <a:r>
              <a:rPr lang="en-US"/>
              <a:t>Geslachtsnaam: Hoofdletter</a:t>
            </a:r>
          </a:p>
          <a:p>
            <a:r>
              <a:rPr lang="en-US"/>
              <a:t>Soortnaam: kleine letter</a:t>
            </a:r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428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 smtClean="0"/>
              <a:t>Binaire naamgeving 2</a:t>
            </a:r>
            <a:endParaRPr lang="nl-NL" b="1" dirty="0"/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571500" y="1000125"/>
            <a:ext cx="3143250" cy="642938"/>
          </a:xfrm>
        </p:spPr>
        <p:txBody>
          <a:bodyPr/>
          <a:lstStyle/>
          <a:p>
            <a:r>
              <a:rPr lang="nl-NL" smtClean="0"/>
              <a:t>Agapornis personatus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>
          <a:xfrm>
            <a:off x="4429125" y="1143000"/>
            <a:ext cx="4714875" cy="20716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err="1" smtClean="0"/>
              <a:t>Agapornis</a:t>
            </a:r>
            <a:r>
              <a:rPr lang="nl-NL" dirty="0" smtClean="0"/>
              <a:t> =  </a:t>
            </a:r>
            <a:r>
              <a:rPr lang="nl-NL" dirty="0" err="1" smtClean="0">
                <a:solidFill>
                  <a:srgbClr val="FF0000"/>
                </a:solidFill>
              </a:rPr>
              <a:t>GESLACHT</a:t>
            </a:r>
            <a:r>
              <a:rPr lang="nl-NL" dirty="0" err="1" smtClean="0"/>
              <a:t>snaam</a:t>
            </a:r>
            <a:endParaRPr lang="nl-NL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err="1" smtClean="0"/>
              <a:t>Personatus</a:t>
            </a:r>
            <a:r>
              <a:rPr lang="nl-NL" dirty="0" smtClean="0"/>
              <a:t> = </a:t>
            </a:r>
            <a:r>
              <a:rPr lang="nl-NL" dirty="0" err="1" smtClean="0">
                <a:solidFill>
                  <a:srgbClr val="FF0000"/>
                </a:solidFill>
              </a:rPr>
              <a:t>SOORT</a:t>
            </a:r>
            <a:r>
              <a:rPr lang="nl-NL" dirty="0" err="1" smtClean="0"/>
              <a:t>naam</a:t>
            </a:r>
            <a:endParaRPr lang="nl-NL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Een derde naam geeft het </a:t>
            </a:r>
            <a:r>
              <a:rPr lang="nl-NL" dirty="0" smtClean="0">
                <a:solidFill>
                  <a:srgbClr val="FF0000"/>
                </a:solidFill>
              </a:rPr>
              <a:t>RAS</a:t>
            </a:r>
            <a:r>
              <a:rPr lang="nl-NL" dirty="0" smtClean="0"/>
              <a:t> aan: </a:t>
            </a:r>
            <a:r>
              <a:rPr lang="nl-NL" dirty="0" err="1" smtClean="0"/>
              <a:t>Agapornis</a:t>
            </a:r>
            <a:r>
              <a:rPr lang="nl-NL" dirty="0" smtClean="0"/>
              <a:t> </a:t>
            </a:r>
            <a:r>
              <a:rPr lang="nl-NL" dirty="0" err="1" smtClean="0"/>
              <a:t>personatus</a:t>
            </a:r>
            <a:r>
              <a:rPr lang="nl-NL" dirty="0" smtClean="0"/>
              <a:t> </a:t>
            </a:r>
            <a:r>
              <a:rPr lang="nl-NL" dirty="0" err="1" smtClean="0"/>
              <a:t>Fischerie</a:t>
            </a:r>
            <a:endParaRPr lang="nl-NL" dirty="0" smtClean="0"/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857375"/>
            <a:ext cx="3746500" cy="4500563"/>
          </a:xfrm>
        </p:spPr>
      </p:pic>
      <p:pic>
        <p:nvPicPr>
          <p:cNvPr id="1639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6375" y="3317875"/>
            <a:ext cx="2536825" cy="304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Binaire</a:t>
            </a:r>
            <a:r>
              <a:rPr lang="en-US" b="1" dirty="0"/>
              <a:t> </a:t>
            </a:r>
            <a:r>
              <a:rPr lang="en-US" b="1" dirty="0" err="1"/>
              <a:t>naamgeving</a:t>
            </a:r>
            <a:r>
              <a:rPr lang="en-US" b="1" dirty="0"/>
              <a:t> </a:t>
            </a:r>
            <a:r>
              <a:rPr lang="en-US" b="1" dirty="0" smtClean="0"/>
              <a:t>3</a:t>
            </a:r>
            <a:endParaRPr lang="nl-NL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Bellis</a:t>
            </a:r>
            <a:r>
              <a:rPr lang="en-US" sz="2400" dirty="0"/>
              <a:t> </a:t>
            </a:r>
            <a:r>
              <a:rPr lang="en-US" sz="2400" dirty="0" err="1"/>
              <a:t>perennis</a:t>
            </a:r>
            <a:r>
              <a:rPr lang="en-US" sz="2400" dirty="0"/>
              <a:t> L 		=  </a:t>
            </a:r>
            <a:r>
              <a:rPr lang="en-US" sz="2400" dirty="0" err="1"/>
              <a:t>madeliefje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Lamium</a:t>
            </a:r>
            <a:r>
              <a:rPr lang="en-US" sz="2400" dirty="0"/>
              <a:t> album    		=  </a:t>
            </a:r>
            <a:r>
              <a:rPr lang="en-US" sz="2400" dirty="0" err="1"/>
              <a:t>witte</a:t>
            </a:r>
            <a:r>
              <a:rPr lang="en-US" sz="2400" dirty="0"/>
              <a:t> </a:t>
            </a:r>
            <a:r>
              <a:rPr lang="en-US" sz="2400" dirty="0" err="1"/>
              <a:t>dovenetel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Lamium</a:t>
            </a:r>
            <a:r>
              <a:rPr lang="en-US" sz="2400" dirty="0"/>
              <a:t> </a:t>
            </a:r>
            <a:r>
              <a:rPr lang="en-US" sz="2400" dirty="0" err="1"/>
              <a:t>purpureum</a:t>
            </a:r>
            <a:r>
              <a:rPr lang="en-US" sz="2400" dirty="0"/>
              <a:t> 	</a:t>
            </a:r>
            <a:r>
              <a:rPr lang="en-US" sz="2400" dirty="0" smtClean="0"/>
              <a:t>=  </a:t>
            </a:r>
            <a:r>
              <a:rPr lang="en-US" sz="2400" dirty="0" err="1"/>
              <a:t>paarse</a:t>
            </a:r>
            <a:r>
              <a:rPr lang="en-US" sz="2400" dirty="0"/>
              <a:t> </a:t>
            </a:r>
            <a:r>
              <a:rPr lang="en-US" sz="2400" dirty="0" err="1"/>
              <a:t>dovenetel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Lamium</a:t>
            </a:r>
            <a:r>
              <a:rPr lang="en-US" sz="2400" dirty="0"/>
              <a:t> </a:t>
            </a:r>
            <a:r>
              <a:rPr lang="en-US" sz="2400" dirty="0" err="1"/>
              <a:t>galeobdolon</a:t>
            </a:r>
            <a:r>
              <a:rPr lang="en-US" sz="2400" dirty="0"/>
              <a:t> 	</a:t>
            </a:r>
            <a:r>
              <a:rPr lang="en-US" sz="2400" dirty="0" smtClean="0"/>
              <a:t>=  </a:t>
            </a:r>
            <a:r>
              <a:rPr lang="en-US" sz="2400" dirty="0" err="1"/>
              <a:t>gele</a:t>
            </a:r>
            <a:r>
              <a:rPr lang="en-US" sz="2400" dirty="0"/>
              <a:t> </a:t>
            </a:r>
            <a:r>
              <a:rPr lang="en-US" sz="2400" dirty="0" err="1"/>
              <a:t>dovenetel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Erinaceus</a:t>
            </a:r>
            <a:r>
              <a:rPr lang="en-US" sz="2400" dirty="0"/>
              <a:t> </a:t>
            </a:r>
            <a:r>
              <a:rPr lang="en-US" sz="2400" dirty="0" err="1"/>
              <a:t>europaeus</a:t>
            </a:r>
            <a:r>
              <a:rPr lang="en-US" sz="2400" dirty="0"/>
              <a:t>	</a:t>
            </a:r>
            <a:r>
              <a:rPr lang="en-US" sz="2400" dirty="0" smtClean="0"/>
              <a:t>=  </a:t>
            </a:r>
            <a:r>
              <a:rPr lang="en-US" sz="2400" dirty="0" err="1"/>
              <a:t>egel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Talpa</a:t>
            </a:r>
            <a:r>
              <a:rPr lang="en-US" sz="2400" dirty="0"/>
              <a:t> </a:t>
            </a:r>
            <a:r>
              <a:rPr lang="en-US" sz="2400" dirty="0" err="1"/>
              <a:t>europaea</a:t>
            </a:r>
            <a:r>
              <a:rPr lang="en-US" sz="2400" dirty="0"/>
              <a:t>		=  mol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scrofa</a:t>
            </a:r>
            <a:r>
              <a:rPr lang="en-US" sz="2400" dirty="0"/>
              <a:t>			=  wild </a:t>
            </a:r>
            <a:r>
              <a:rPr lang="en-US" sz="2400" dirty="0" err="1"/>
              <a:t>zwijn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Capreolus</a:t>
            </a:r>
            <a:r>
              <a:rPr lang="en-US" sz="2400" dirty="0"/>
              <a:t> </a:t>
            </a:r>
            <a:r>
              <a:rPr lang="en-US" sz="2400" dirty="0" err="1"/>
              <a:t>capreolus</a:t>
            </a:r>
            <a:r>
              <a:rPr lang="en-US" sz="2400" dirty="0"/>
              <a:t>	</a:t>
            </a:r>
            <a:r>
              <a:rPr lang="en-US" sz="2400" dirty="0" smtClean="0"/>
              <a:t>=  </a:t>
            </a:r>
            <a:r>
              <a:rPr lang="en-US" sz="2400" dirty="0" err="1"/>
              <a:t>ree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Vulpes</a:t>
            </a:r>
            <a:r>
              <a:rPr lang="en-US" sz="2400" dirty="0"/>
              <a:t> </a:t>
            </a:r>
            <a:r>
              <a:rPr lang="en-US" sz="2400" dirty="0" err="1"/>
              <a:t>vulpes</a:t>
            </a:r>
            <a:r>
              <a:rPr lang="en-US" sz="2400" dirty="0"/>
              <a:t>		</a:t>
            </a:r>
            <a:r>
              <a:rPr lang="en-US" sz="2400" dirty="0" smtClean="0"/>
              <a:t>=  </a:t>
            </a:r>
            <a:r>
              <a:rPr lang="en-US" sz="2400" dirty="0" err="1"/>
              <a:t>vos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Lutra</a:t>
            </a:r>
            <a:r>
              <a:rPr lang="en-US" sz="2400" dirty="0"/>
              <a:t> </a:t>
            </a:r>
            <a:r>
              <a:rPr lang="en-US" sz="2400" dirty="0" err="1"/>
              <a:t>lutra</a:t>
            </a:r>
            <a:r>
              <a:rPr lang="en-US" sz="2400" dirty="0"/>
              <a:t>			=  otter of </a:t>
            </a:r>
            <a:r>
              <a:rPr lang="en-US" sz="2400" dirty="0" err="1"/>
              <a:t>visotter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Fringilla</a:t>
            </a:r>
            <a:r>
              <a:rPr lang="en-US" sz="2400" dirty="0"/>
              <a:t> </a:t>
            </a:r>
            <a:r>
              <a:rPr lang="en-US" sz="2400" dirty="0" err="1"/>
              <a:t>coelebs</a:t>
            </a:r>
            <a:r>
              <a:rPr lang="en-US" sz="2400" dirty="0"/>
              <a:t>		=  </a:t>
            </a:r>
            <a:r>
              <a:rPr lang="en-US" sz="2400" dirty="0" err="1"/>
              <a:t>vink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Parus</a:t>
            </a:r>
            <a:r>
              <a:rPr lang="en-US" sz="2400" dirty="0"/>
              <a:t> major			=  </a:t>
            </a:r>
            <a:r>
              <a:rPr lang="en-US" sz="2400" dirty="0" err="1"/>
              <a:t>koolmees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Falco</a:t>
            </a:r>
            <a:r>
              <a:rPr lang="en-US" sz="2400" dirty="0"/>
              <a:t> </a:t>
            </a:r>
            <a:r>
              <a:rPr lang="en-US" sz="2400" dirty="0" err="1"/>
              <a:t>tinnunculus</a:t>
            </a:r>
            <a:r>
              <a:rPr lang="en-US" sz="2400" dirty="0"/>
              <a:t>		=  </a:t>
            </a:r>
            <a:r>
              <a:rPr lang="en-US" sz="2400" dirty="0" err="1"/>
              <a:t>torenvalk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Ardea</a:t>
            </a:r>
            <a:r>
              <a:rPr lang="en-US" sz="2400" dirty="0"/>
              <a:t> </a:t>
            </a:r>
            <a:r>
              <a:rPr lang="en-US" sz="2400" dirty="0" err="1"/>
              <a:t>cinerea</a:t>
            </a:r>
            <a:r>
              <a:rPr lang="en-US" sz="2400" dirty="0"/>
              <a:t>		</a:t>
            </a:r>
            <a:r>
              <a:rPr lang="en-US" sz="2400" dirty="0" smtClean="0"/>
              <a:t>=  </a:t>
            </a:r>
            <a:r>
              <a:rPr lang="en-US" sz="2400" dirty="0" err="1"/>
              <a:t>blauwe</a:t>
            </a:r>
            <a:r>
              <a:rPr lang="en-US" sz="2400" dirty="0"/>
              <a:t> </a:t>
            </a:r>
            <a:r>
              <a:rPr lang="en-US" sz="2400" dirty="0" err="1"/>
              <a:t>reiger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nl-NL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43.3. Ordening</a:t>
            </a:r>
            <a:endParaRPr lang="nl-NL" sz="3200" dirty="0"/>
          </a:p>
        </p:txBody>
      </p:sp>
      <p:pic>
        <p:nvPicPr>
          <p:cNvPr id="5" name="Picture 4" descr="mushroom-cor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8272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0" y="304800"/>
            <a:ext cx="2590800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/>
              <a:t> Organismen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362200" y="1447800"/>
            <a:ext cx="16002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Bacteri</a:t>
            </a:r>
            <a:r>
              <a:rPr lang="nl-NL" b="1"/>
              <a:t>ë</a:t>
            </a:r>
            <a:r>
              <a:rPr lang="en-US" b="1"/>
              <a:t>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191000" y="1447800"/>
            <a:ext cx="18288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Schimmels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248400" y="1447800"/>
            <a:ext cx="12954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Planten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772400" y="1447800"/>
            <a:ext cx="11430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Dieren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90800" y="2209800"/>
            <a:ext cx="1295400" cy="1219200"/>
            <a:chOff x="384" y="2400"/>
            <a:chExt cx="816" cy="816"/>
          </a:xfrm>
        </p:grpSpPr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384" y="2400"/>
              <a:ext cx="816" cy="816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480" y="2448"/>
              <a:ext cx="624" cy="672"/>
            </a:xfrm>
            <a:prstGeom prst="ellipse">
              <a:avLst/>
            </a:prstGeom>
            <a:solidFill>
              <a:srgbClr val="E1F2F3"/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343400" y="2133600"/>
            <a:ext cx="1295400" cy="1295400"/>
            <a:chOff x="1708" y="2387"/>
            <a:chExt cx="1076" cy="1022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708" y="2387"/>
              <a:ext cx="1076" cy="1022"/>
              <a:chOff x="384" y="2400"/>
              <a:chExt cx="816" cy="816"/>
            </a:xfrm>
          </p:grpSpPr>
          <p:sp>
            <p:nvSpPr>
              <p:cNvPr id="37900" name="Oval 12"/>
              <p:cNvSpPr>
                <a:spLocks noChangeArrowheads="1"/>
              </p:cNvSpPr>
              <p:nvPr/>
            </p:nvSpPr>
            <p:spPr bwMode="auto">
              <a:xfrm>
                <a:off x="384" y="2400"/>
                <a:ext cx="816" cy="816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37901" name="Oval 13"/>
              <p:cNvSpPr>
                <a:spLocks noChangeArrowheads="1"/>
              </p:cNvSpPr>
              <p:nvPr/>
            </p:nvSpPr>
            <p:spPr bwMode="auto">
              <a:xfrm>
                <a:off x="480" y="2448"/>
                <a:ext cx="624" cy="672"/>
              </a:xfrm>
              <a:prstGeom prst="ellipse">
                <a:avLst/>
              </a:prstGeom>
              <a:solidFill>
                <a:srgbClr val="E1F2F3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87" y="2590"/>
              <a:ext cx="508" cy="576"/>
              <a:chOff x="1248" y="3275"/>
              <a:chExt cx="552" cy="696"/>
            </a:xfrm>
          </p:grpSpPr>
          <p:sp>
            <p:nvSpPr>
              <p:cNvPr id="37903" name="Freeform 15"/>
              <p:cNvSpPr>
                <a:spLocks/>
              </p:cNvSpPr>
              <p:nvPr/>
            </p:nvSpPr>
            <p:spPr bwMode="auto">
              <a:xfrm>
                <a:off x="1248" y="3275"/>
                <a:ext cx="552" cy="696"/>
              </a:xfrm>
              <a:custGeom>
                <a:avLst/>
                <a:gdLst/>
                <a:ahLst/>
                <a:cxnLst>
                  <a:cxn ang="0">
                    <a:pos x="168" y="112"/>
                  </a:cxn>
                  <a:cxn ang="0">
                    <a:pos x="264" y="16"/>
                  </a:cxn>
                  <a:cxn ang="0">
                    <a:pos x="360" y="16"/>
                  </a:cxn>
                  <a:cxn ang="0">
                    <a:pos x="456" y="64"/>
                  </a:cxn>
                  <a:cxn ang="0">
                    <a:pos x="504" y="112"/>
                  </a:cxn>
                  <a:cxn ang="0">
                    <a:pos x="552" y="160"/>
                  </a:cxn>
                  <a:cxn ang="0">
                    <a:pos x="504" y="304"/>
                  </a:cxn>
                  <a:cxn ang="0">
                    <a:pos x="360" y="304"/>
                  </a:cxn>
                  <a:cxn ang="0">
                    <a:pos x="360" y="448"/>
                  </a:cxn>
                  <a:cxn ang="0">
                    <a:pos x="456" y="496"/>
                  </a:cxn>
                  <a:cxn ang="0">
                    <a:pos x="504" y="544"/>
                  </a:cxn>
                  <a:cxn ang="0">
                    <a:pos x="456" y="640"/>
                  </a:cxn>
                  <a:cxn ang="0">
                    <a:pos x="264" y="688"/>
                  </a:cxn>
                  <a:cxn ang="0">
                    <a:pos x="120" y="592"/>
                  </a:cxn>
                  <a:cxn ang="0">
                    <a:pos x="24" y="544"/>
                  </a:cxn>
                  <a:cxn ang="0">
                    <a:pos x="24" y="352"/>
                  </a:cxn>
                  <a:cxn ang="0">
                    <a:pos x="24" y="160"/>
                  </a:cxn>
                  <a:cxn ang="0">
                    <a:pos x="168" y="112"/>
                  </a:cxn>
                </a:cxnLst>
                <a:rect l="0" t="0" r="r" b="b"/>
                <a:pathLst>
                  <a:path w="552" h="696">
                    <a:moveTo>
                      <a:pt x="168" y="112"/>
                    </a:moveTo>
                    <a:cubicBezTo>
                      <a:pt x="208" y="88"/>
                      <a:pt x="232" y="32"/>
                      <a:pt x="264" y="16"/>
                    </a:cubicBezTo>
                    <a:cubicBezTo>
                      <a:pt x="296" y="0"/>
                      <a:pt x="328" y="8"/>
                      <a:pt x="360" y="16"/>
                    </a:cubicBezTo>
                    <a:cubicBezTo>
                      <a:pt x="392" y="24"/>
                      <a:pt x="432" y="48"/>
                      <a:pt x="456" y="64"/>
                    </a:cubicBezTo>
                    <a:cubicBezTo>
                      <a:pt x="480" y="80"/>
                      <a:pt x="488" y="96"/>
                      <a:pt x="504" y="112"/>
                    </a:cubicBezTo>
                    <a:cubicBezTo>
                      <a:pt x="520" y="128"/>
                      <a:pt x="552" y="128"/>
                      <a:pt x="552" y="160"/>
                    </a:cubicBezTo>
                    <a:cubicBezTo>
                      <a:pt x="552" y="192"/>
                      <a:pt x="536" y="280"/>
                      <a:pt x="504" y="304"/>
                    </a:cubicBezTo>
                    <a:cubicBezTo>
                      <a:pt x="472" y="328"/>
                      <a:pt x="384" y="280"/>
                      <a:pt x="360" y="304"/>
                    </a:cubicBezTo>
                    <a:cubicBezTo>
                      <a:pt x="336" y="328"/>
                      <a:pt x="344" y="416"/>
                      <a:pt x="360" y="448"/>
                    </a:cubicBezTo>
                    <a:cubicBezTo>
                      <a:pt x="376" y="480"/>
                      <a:pt x="432" y="480"/>
                      <a:pt x="456" y="496"/>
                    </a:cubicBezTo>
                    <a:cubicBezTo>
                      <a:pt x="480" y="512"/>
                      <a:pt x="504" y="520"/>
                      <a:pt x="504" y="544"/>
                    </a:cubicBezTo>
                    <a:cubicBezTo>
                      <a:pt x="504" y="568"/>
                      <a:pt x="496" y="616"/>
                      <a:pt x="456" y="640"/>
                    </a:cubicBezTo>
                    <a:cubicBezTo>
                      <a:pt x="416" y="664"/>
                      <a:pt x="320" y="696"/>
                      <a:pt x="264" y="688"/>
                    </a:cubicBezTo>
                    <a:cubicBezTo>
                      <a:pt x="208" y="680"/>
                      <a:pt x="160" y="616"/>
                      <a:pt x="120" y="592"/>
                    </a:cubicBezTo>
                    <a:cubicBezTo>
                      <a:pt x="80" y="568"/>
                      <a:pt x="40" y="584"/>
                      <a:pt x="24" y="544"/>
                    </a:cubicBezTo>
                    <a:cubicBezTo>
                      <a:pt x="8" y="504"/>
                      <a:pt x="24" y="416"/>
                      <a:pt x="24" y="352"/>
                    </a:cubicBezTo>
                    <a:cubicBezTo>
                      <a:pt x="24" y="288"/>
                      <a:pt x="0" y="208"/>
                      <a:pt x="24" y="160"/>
                    </a:cubicBezTo>
                    <a:cubicBezTo>
                      <a:pt x="48" y="112"/>
                      <a:pt x="128" y="136"/>
                      <a:pt x="168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37904" name="Oval 16"/>
              <p:cNvSpPr>
                <a:spLocks noChangeArrowheads="1"/>
              </p:cNvSpPr>
              <p:nvPr/>
            </p:nvSpPr>
            <p:spPr bwMode="auto">
              <a:xfrm>
                <a:off x="1632" y="3600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848600" y="2209800"/>
            <a:ext cx="990600" cy="990600"/>
            <a:chOff x="4648" y="2369"/>
            <a:chExt cx="822" cy="842"/>
          </a:xfrm>
        </p:grpSpPr>
        <p:sp>
          <p:nvSpPr>
            <p:cNvPr id="37906" name="Oval 18"/>
            <p:cNvSpPr>
              <a:spLocks noChangeArrowheads="1"/>
            </p:cNvSpPr>
            <p:nvPr/>
          </p:nvSpPr>
          <p:spPr bwMode="auto">
            <a:xfrm>
              <a:off x="4648" y="2369"/>
              <a:ext cx="822" cy="842"/>
            </a:xfrm>
            <a:prstGeom prst="ellipse">
              <a:avLst/>
            </a:prstGeom>
            <a:solidFill>
              <a:srgbClr val="E1F2F3"/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37907" name="Oval 19"/>
            <p:cNvSpPr>
              <a:spLocks noChangeArrowheads="1"/>
            </p:cNvSpPr>
            <p:nvPr/>
          </p:nvSpPr>
          <p:spPr bwMode="auto">
            <a:xfrm>
              <a:off x="5153" y="2795"/>
              <a:ext cx="133" cy="11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096000" y="2133600"/>
            <a:ext cx="1295400" cy="1295400"/>
            <a:chOff x="3196" y="2353"/>
            <a:chExt cx="1076" cy="1022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3196" y="2353"/>
              <a:ext cx="1076" cy="1022"/>
              <a:chOff x="384" y="2400"/>
              <a:chExt cx="816" cy="816"/>
            </a:xfrm>
          </p:grpSpPr>
          <p:sp>
            <p:nvSpPr>
              <p:cNvPr id="37910" name="Oval 22"/>
              <p:cNvSpPr>
                <a:spLocks noChangeArrowheads="1"/>
              </p:cNvSpPr>
              <p:nvPr/>
            </p:nvSpPr>
            <p:spPr bwMode="auto">
              <a:xfrm>
                <a:off x="384" y="2400"/>
                <a:ext cx="816" cy="816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37911" name="Oval 23"/>
              <p:cNvSpPr>
                <a:spLocks noChangeArrowheads="1"/>
              </p:cNvSpPr>
              <p:nvPr/>
            </p:nvSpPr>
            <p:spPr bwMode="auto">
              <a:xfrm>
                <a:off x="480" y="2448"/>
                <a:ext cx="624" cy="672"/>
              </a:xfrm>
              <a:prstGeom prst="ellipse">
                <a:avLst/>
              </a:prstGeom>
              <a:solidFill>
                <a:srgbClr val="E1F2F3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475" y="2556"/>
              <a:ext cx="508" cy="576"/>
              <a:chOff x="1248" y="3275"/>
              <a:chExt cx="552" cy="696"/>
            </a:xfrm>
          </p:grpSpPr>
          <p:sp>
            <p:nvSpPr>
              <p:cNvPr id="37913" name="Freeform 25"/>
              <p:cNvSpPr>
                <a:spLocks/>
              </p:cNvSpPr>
              <p:nvPr/>
            </p:nvSpPr>
            <p:spPr bwMode="auto">
              <a:xfrm>
                <a:off x="1248" y="3275"/>
                <a:ext cx="552" cy="696"/>
              </a:xfrm>
              <a:custGeom>
                <a:avLst/>
                <a:gdLst/>
                <a:ahLst/>
                <a:cxnLst>
                  <a:cxn ang="0">
                    <a:pos x="168" y="112"/>
                  </a:cxn>
                  <a:cxn ang="0">
                    <a:pos x="264" y="16"/>
                  </a:cxn>
                  <a:cxn ang="0">
                    <a:pos x="360" y="16"/>
                  </a:cxn>
                  <a:cxn ang="0">
                    <a:pos x="456" y="64"/>
                  </a:cxn>
                  <a:cxn ang="0">
                    <a:pos x="504" y="112"/>
                  </a:cxn>
                  <a:cxn ang="0">
                    <a:pos x="552" y="160"/>
                  </a:cxn>
                  <a:cxn ang="0">
                    <a:pos x="504" y="304"/>
                  </a:cxn>
                  <a:cxn ang="0">
                    <a:pos x="360" y="304"/>
                  </a:cxn>
                  <a:cxn ang="0">
                    <a:pos x="360" y="448"/>
                  </a:cxn>
                  <a:cxn ang="0">
                    <a:pos x="456" y="496"/>
                  </a:cxn>
                  <a:cxn ang="0">
                    <a:pos x="504" y="544"/>
                  </a:cxn>
                  <a:cxn ang="0">
                    <a:pos x="456" y="640"/>
                  </a:cxn>
                  <a:cxn ang="0">
                    <a:pos x="264" y="688"/>
                  </a:cxn>
                  <a:cxn ang="0">
                    <a:pos x="120" y="592"/>
                  </a:cxn>
                  <a:cxn ang="0">
                    <a:pos x="24" y="544"/>
                  </a:cxn>
                  <a:cxn ang="0">
                    <a:pos x="24" y="352"/>
                  </a:cxn>
                  <a:cxn ang="0">
                    <a:pos x="24" y="160"/>
                  </a:cxn>
                  <a:cxn ang="0">
                    <a:pos x="168" y="112"/>
                  </a:cxn>
                </a:cxnLst>
                <a:rect l="0" t="0" r="r" b="b"/>
                <a:pathLst>
                  <a:path w="552" h="696">
                    <a:moveTo>
                      <a:pt x="168" y="112"/>
                    </a:moveTo>
                    <a:cubicBezTo>
                      <a:pt x="208" y="88"/>
                      <a:pt x="232" y="32"/>
                      <a:pt x="264" y="16"/>
                    </a:cubicBezTo>
                    <a:cubicBezTo>
                      <a:pt x="296" y="0"/>
                      <a:pt x="328" y="8"/>
                      <a:pt x="360" y="16"/>
                    </a:cubicBezTo>
                    <a:cubicBezTo>
                      <a:pt x="392" y="24"/>
                      <a:pt x="432" y="48"/>
                      <a:pt x="456" y="64"/>
                    </a:cubicBezTo>
                    <a:cubicBezTo>
                      <a:pt x="480" y="80"/>
                      <a:pt x="488" y="96"/>
                      <a:pt x="504" y="112"/>
                    </a:cubicBezTo>
                    <a:cubicBezTo>
                      <a:pt x="520" y="128"/>
                      <a:pt x="552" y="128"/>
                      <a:pt x="552" y="160"/>
                    </a:cubicBezTo>
                    <a:cubicBezTo>
                      <a:pt x="552" y="192"/>
                      <a:pt x="536" y="280"/>
                      <a:pt x="504" y="304"/>
                    </a:cubicBezTo>
                    <a:cubicBezTo>
                      <a:pt x="472" y="328"/>
                      <a:pt x="384" y="280"/>
                      <a:pt x="360" y="304"/>
                    </a:cubicBezTo>
                    <a:cubicBezTo>
                      <a:pt x="336" y="328"/>
                      <a:pt x="344" y="416"/>
                      <a:pt x="360" y="448"/>
                    </a:cubicBezTo>
                    <a:cubicBezTo>
                      <a:pt x="376" y="480"/>
                      <a:pt x="432" y="480"/>
                      <a:pt x="456" y="496"/>
                    </a:cubicBezTo>
                    <a:cubicBezTo>
                      <a:pt x="480" y="512"/>
                      <a:pt x="504" y="520"/>
                      <a:pt x="504" y="544"/>
                    </a:cubicBezTo>
                    <a:cubicBezTo>
                      <a:pt x="504" y="568"/>
                      <a:pt x="496" y="616"/>
                      <a:pt x="456" y="640"/>
                    </a:cubicBezTo>
                    <a:cubicBezTo>
                      <a:pt x="416" y="664"/>
                      <a:pt x="320" y="696"/>
                      <a:pt x="264" y="688"/>
                    </a:cubicBezTo>
                    <a:cubicBezTo>
                      <a:pt x="208" y="680"/>
                      <a:pt x="160" y="616"/>
                      <a:pt x="120" y="592"/>
                    </a:cubicBezTo>
                    <a:cubicBezTo>
                      <a:pt x="80" y="568"/>
                      <a:pt x="40" y="584"/>
                      <a:pt x="24" y="544"/>
                    </a:cubicBezTo>
                    <a:cubicBezTo>
                      <a:pt x="8" y="504"/>
                      <a:pt x="24" y="416"/>
                      <a:pt x="24" y="352"/>
                    </a:cubicBezTo>
                    <a:cubicBezTo>
                      <a:pt x="24" y="288"/>
                      <a:pt x="0" y="208"/>
                      <a:pt x="24" y="160"/>
                    </a:cubicBezTo>
                    <a:cubicBezTo>
                      <a:pt x="48" y="112"/>
                      <a:pt x="128" y="136"/>
                      <a:pt x="168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37914" name="Oval 26"/>
              <p:cNvSpPr>
                <a:spLocks noChangeArrowheads="1"/>
              </p:cNvSpPr>
              <p:nvPr/>
            </p:nvSpPr>
            <p:spPr bwMode="auto">
              <a:xfrm>
                <a:off x="1632" y="3600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3999" y="2684"/>
              <a:ext cx="76" cy="98"/>
            </a:xfrm>
            <a:prstGeom prst="ellipse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3509" y="3063"/>
              <a:ext cx="76" cy="98"/>
            </a:xfrm>
            <a:prstGeom prst="ellipse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3518" y="2518"/>
              <a:ext cx="76" cy="98"/>
            </a:xfrm>
            <a:prstGeom prst="ellipse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3364" y="2712"/>
              <a:ext cx="76" cy="98"/>
            </a:xfrm>
            <a:prstGeom prst="ellipse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37919" name="Line 31"/>
          <p:cNvSpPr>
            <a:spLocks noChangeShapeType="1"/>
          </p:cNvSpPr>
          <p:nvPr/>
        </p:nvSpPr>
        <p:spPr bwMode="auto">
          <a:xfrm flipV="1">
            <a:off x="3048000" y="1066800"/>
            <a:ext cx="510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3048000" y="1066800"/>
            <a:ext cx="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5029200" y="1143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>
            <a:off x="6781800" y="1066800"/>
            <a:ext cx="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8153400" y="1066800"/>
            <a:ext cx="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5029200" y="838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2971800" y="3657600"/>
            <a:ext cx="5943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ja	         ja	        ja                nee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152400" y="1447800"/>
            <a:ext cx="111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Rijken: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2971800" y="4800600"/>
            <a:ext cx="601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nee	         nee	        ja		     nee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2971800" y="4191000"/>
            <a:ext cx="5943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nee	         ja 	        ja    	     ja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2971800" y="5334000"/>
            <a:ext cx="5791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1 	        1 of 	       1 of             1 of</a:t>
            </a:r>
            <a:br>
              <a:rPr lang="en-US"/>
            </a:br>
            <a:r>
              <a:rPr lang="en-US"/>
              <a:t>	        veel              veel             veel    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152400" y="3657600"/>
            <a:ext cx="2630488" cy="210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Celwand:</a:t>
            </a:r>
          </a:p>
          <a:p>
            <a:pPr algn="l"/>
            <a:r>
              <a:rPr lang="en-US"/>
              <a:t>Celkern:</a:t>
            </a:r>
          </a:p>
          <a:p>
            <a:pPr algn="l"/>
            <a:r>
              <a:rPr lang="en-US"/>
              <a:t>Bladgroenkorrels:</a:t>
            </a:r>
          </a:p>
          <a:p>
            <a:pPr algn="l"/>
            <a:r>
              <a:rPr lang="en-US"/>
              <a:t>Aantal cellen: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5" grpId="0"/>
      <p:bldP spid="37927" grpId="0"/>
      <p:bldP spid="37928" grpId="0"/>
      <p:bldP spid="37929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Diavoorstelling (4:3)</PresentationFormat>
  <Paragraphs>121</Paragraphs>
  <Slides>16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Hoofdstuk 43: Biodiversiteit: ordening en evolutie Nieuw: F2 in het CE, mag in SE; ook F3, dat moet in het SE. </vt:lpstr>
      <vt:lpstr>43.2. Soort en populatie Paard en ezel vormen één soort?</vt:lpstr>
      <vt:lpstr>43.2. Soort en populatie</vt:lpstr>
      <vt:lpstr>43.2. Soort en populatie</vt:lpstr>
      <vt:lpstr>Binaire naamgeving 1</vt:lpstr>
      <vt:lpstr>Binaire naamgeving 2</vt:lpstr>
      <vt:lpstr>Binaire naamgeving 3</vt:lpstr>
      <vt:lpstr>43.3. Ordening</vt:lpstr>
      <vt:lpstr>Dia 9</vt:lpstr>
      <vt:lpstr>Rijken</vt:lpstr>
      <vt:lpstr>43.3.1. Bacteriën</vt:lpstr>
      <vt:lpstr>43.3.2. Schimmels</vt:lpstr>
      <vt:lpstr>43.3.3. Planten</vt:lpstr>
      <vt:lpstr>43.3.4. Dieren</vt:lpstr>
      <vt:lpstr>43.4. Virussen</vt:lpstr>
      <vt:lpstr>43.4. Virussen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43: Biodiversiteit: ordening en evolutie Nieuw: F2 in het CE, mag in SE; ook F3, dat moet in het SE. </dc:title>
  <dc:creator>biobertus</dc:creator>
  <cp:lastModifiedBy>biobertus</cp:lastModifiedBy>
  <cp:revision>1</cp:revision>
  <dcterms:created xsi:type="dcterms:W3CDTF">2014-12-13T13:36:46Z</dcterms:created>
  <dcterms:modified xsi:type="dcterms:W3CDTF">2014-12-13T13:37:36Z</dcterms:modified>
</cp:coreProperties>
</file>